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02" r:id="rId3"/>
    <p:sldId id="317" r:id="rId4"/>
    <p:sldId id="372" r:id="rId5"/>
    <p:sldId id="373" r:id="rId6"/>
    <p:sldId id="299" r:id="rId7"/>
    <p:sldId id="399" r:id="rId8"/>
    <p:sldId id="400" r:id="rId9"/>
    <p:sldId id="401" r:id="rId10"/>
    <p:sldId id="402" r:id="rId11"/>
    <p:sldId id="429" r:id="rId12"/>
    <p:sldId id="430" r:id="rId13"/>
    <p:sldId id="431" r:id="rId14"/>
    <p:sldId id="405" r:id="rId15"/>
    <p:sldId id="406" r:id="rId17"/>
    <p:sldId id="404" r:id="rId18"/>
    <p:sldId id="322" r:id="rId19"/>
    <p:sldId id="292" r:id="rId20"/>
    <p:sldId id="297" r:id="rId21"/>
    <p:sldId id="320" r:id="rId22"/>
    <p:sldId id="321" r:id="rId23"/>
    <p:sldId id="346" r:id="rId24"/>
    <p:sldId id="323" r:id="rId25"/>
    <p:sldId id="310" r:id="rId26"/>
    <p:sldId id="318" r:id="rId27"/>
    <p:sldId id="312" r:id="rId28"/>
    <p:sldId id="360" r:id="rId29"/>
    <p:sldId id="328" r:id="rId30"/>
    <p:sldId id="359" r:id="rId31"/>
    <p:sldId id="268" r:id="rId32"/>
    <p:sldId id="355" r:id="rId33"/>
    <p:sldId id="357" r:id="rId34"/>
    <p:sldId id="356" r:id="rId35"/>
    <p:sldId id="358" r:id="rId36"/>
    <p:sldId id="295" r:id="rId37"/>
    <p:sldId id="281" r:id="rId38"/>
  </p:sldIdLst>
  <p:sldSz cx="12192000" cy="6858000"/>
  <p:notesSz cx="6858000" cy="9144000"/>
  <p:custDataLst>
    <p:tags r:id="rId4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9900"/>
    <a:srgbClr val="FBD53F"/>
    <a:srgbClr val="ADF5FD"/>
    <a:srgbClr val="66FFCC"/>
    <a:srgbClr val="0000FF"/>
    <a:srgbClr val="FFFFFF"/>
    <a:srgbClr val="4395D2"/>
    <a:srgbClr val="FFCC99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5" autoAdjust="0"/>
    <p:restoredTop sz="95494" autoAdjust="0"/>
  </p:normalViewPr>
  <p:slideViewPr>
    <p:cSldViewPr showGuides="1">
      <p:cViewPr varScale="1">
        <p:scale>
          <a:sx n="88" d="100"/>
          <a:sy n="88" d="100"/>
        </p:scale>
        <p:origin x="1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5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6D1DBD6-1ED9-4D91-A8F2-2069B7C4536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BC1D8E13-C3B4-4307-9A71-19806B6604ED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5B8ED0-8758-43B7-ABC6-22F7D5D8AFD9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D8E13-C3B4-4307-9A71-19806B6604E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7CCBC7-FB8F-4C68-8F79-E7C3F6AB30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7F0858-E547-42EE-81FA-6AEE94BF5D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2B9420-79C0-4375-85D7-3D076AC397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58BA0-86D6-4F1C-A09B-1B1A915DD6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4DEB2-9880-42E4-B083-4A86EF57A6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F021FB-EA9A-4DC4-B89F-C3780BCE54E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A5E8F6-C6CC-411A-A6F3-271BC8BFF2C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C8B5BF-7BEF-4F85-BA97-78CD78ED9F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CB45B-617C-4CAA-885A-42E32B1AFA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13BC6-6943-4E52-B0EA-A3E6D6C44B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55BB9E-9067-4669-A244-E549A7704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228D9AF3-B439-4547-87DC-E5E8B2A5842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WordArt 2"/>
          <p:cNvSpPr>
            <a:spLocks noChangeArrowheads="1" noChangeShapeType="1" noTextEdit="1"/>
          </p:cNvSpPr>
          <p:nvPr/>
        </p:nvSpPr>
        <p:spPr bwMode="auto">
          <a:xfrm>
            <a:off x="6959601" y="692150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</a:t>
            </a:r>
            <a:endParaRPr lang="zh-CN" altLang="en-US" sz="3600" b="1" kern="1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effectLst>
                <a:outerShdw dist="53882" dir="2700000" algn="ctr" rotWithShape="0">
                  <a:srgbClr val="9999FF">
                    <a:alpha val="8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1199456" y="692697"/>
            <a:ext cx="9721327" cy="540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cs typeface="Times New Roman" panose="02020603050405020304" pitchFamily="18" charset="0"/>
              </a:rPr>
              <a:t>你期望从情景喜剧中学到什么？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What can you 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 </a:t>
            </a:r>
            <a:r>
              <a:rPr lang="en-US" altLang="zh-CN" b="1" dirty="0">
                <a:cs typeface="Times New Roman" panose="02020603050405020304" pitchFamily="18" charset="0"/>
              </a:rPr>
              <a:t>______ from sitcoms?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cs typeface="Times New Roman" panose="02020603050405020304" pitchFamily="18" charset="0"/>
              </a:rPr>
              <a:t>你能学到一些很好的笑话。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You can ______ some great ______.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cs typeface="Times New Roman" panose="02020603050405020304" pitchFamily="18" charset="0"/>
              </a:rPr>
              <a:t>你为什么喜欢看新闻呢？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Why do you like _______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 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</a:t>
            </a:r>
            <a:r>
              <a:rPr lang="zh-CN" altLang="en-US" b="1" dirty="0">
                <a:cs typeface="Times New Roman" panose="02020603050405020304" pitchFamily="18" charset="0"/>
              </a:rPr>
              <a:t>因为我希望了解世界各地正在发生什么事情。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Because I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 _______ _______ _______ </a:t>
            </a:r>
            <a:r>
              <a:rPr lang="en-US" altLang="zh-CN" b="1" dirty="0">
                <a:cs typeface="Times New Roman" panose="02020603050405020304" pitchFamily="18" charset="0"/>
              </a:rPr>
              <a:t>what’s going on around the world.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152031" y="1268610"/>
            <a:ext cx="403244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expect  </a:t>
            </a:r>
            <a:r>
              <a:rPr lang="en-US" altLang="zh-CN" b="1" dirty="0" smtClean="0">
                <a:solidFill>
                  <a:srgbClr val="FF0000"/>
                </a:solidFill>
              </a:rPr>
              <a:t>    to       learn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143919" y="2420738"/>
            <a:ext cx="49688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learn                        jokes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4439816" y="3636848"/>
            <a:ext cx="4752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watching   </a:t>
            </a:r>
            <a:r>
              <a:rPr lang="en-US" altLang="zh-CN" b="1" dirty="0" smtClean="0">
                <a:solidFill>
                  <a:srgbClr val="FF0000"/>
                </a:solidFill>
              </a:rPr>
              <a:t> the        news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18664" y="4797002"/>
            <a:ext cx="6005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hope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to         find         out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224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58570" y="85725"/>
            <a:ext cx="825817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Activity:Complete the sentences.</a:t>
            </a:r>
            <a:endParaRPr lang="zh-CN" altLang="en-US" b="1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  <p:bldP spid="615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402335" y="1594494"/>
            <a:ext cx="8353425" cy="481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31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08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91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6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39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11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83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55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5.</a:t>
            </a:r>
            <a:r>
              <a:rPr lang="zh-CN" altLang="en-US" b="1" dirty="0"/>
              <a:t> 你想看新闻吗？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Do you want to ______ ______ 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6. </a:t>
            </a:r>
            <a:r>
              <a:rPr lang="zh-CN" altLang="en-US" b="1" dirty="0"/>
              <a:t>是的，我想看。</a:t>
            </a:r>
            <a:r>
              <a:rPr lang="en-US" altLang="zh-CN" b="1" dirty="0"/>
              <a:t>/ </a:t>
            </a:r>
            <a:r>
              <a:rPr lang="zh-CN" altLang="en-US" b="1" dirty="0"/>
              <a:t>不，我不想看。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</a:t>
            </a:r>
            <a:r>
              <a:rPr lang="en-US" altLang="zh-CN" b="1" dirty="0"/>
              <a:t>Yes, I do. / No, I don’t.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7. </a:t>
            </a:r>
            <a:r>
              <a:rPr lang="zh-CN" altLang="en-US" b="1" dirty="0"/>
              <a:t>你计划今晚看什么节目？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</a:t>
            </a:r>
            <a:r>
              <a:rPr lang="en-US" altLang="zh-CN" b="1" dirty="0" smtClean="0"/>
              <a:t>    ______ </a:t>
            </a:r>
            <a:r>
              <a:rPr lang="en-US" altLang="zh-CN" b="1" dirty="0"/>
              <a:t>do you ______ ______ watch tonight?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8. </a:t>
            </a:r>
            <a:r>
              <a:rPr lang="zh-CN" altLang="en-US" b="1" dirty="0"/>
              <a:t>我计划看</a:t>
            </a:r>
            <a:r>
              <a:rPr lang="en-US" altLang="zh-CN" b="1" dirty="0"/>
              <a:t>《</a:t>
            </a:r>
            <a:r>
              <a:rPr lang="zh-CN" altLang="en-US" b="1" dirty="0"/>
              <a:t>我</a:t>
            </a:r>
            <a:r>
              <a:rPr lang="zh-CN" altLang="en-US" b="1" dirty="0" smtClean="0"/>
              <a:t>们过去的</a:t>
            </a:r>
            <a:r>
              <a:rPr lang="zh-CN" altLang="en-US" b="1" dirty="0"/>
              <a:t>时代</a:t>
            </a:r>
            <a:r>
              <a:rPr lang="en-US" altLang="zh-CN" b="1" dirty="0"/>
              <a:t>》</a:t>
            </a:r>
            <a:r>
              <a:rPr lang="zh-CN" altLang="en-US" b="1" dirty="0"/>
              <a:t>。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I ______ ______ watch </a:t>
            </a:r>
            <a:r>
              <a:rPr lang="en-US" altLang="zh-CN" b="1" i="1" dirty="0"/>
              <a:t>Days of Our Past</a:t>
            </a:r>
            <a:r>
              <a:rPr lang="en-US" altLang="zh-CN" b="1" dirty="0"/>
              <a:t>. </a:t>
            </a:r>
            <a:endParaRPr lang="en-US" altLang="zh-CN" b="1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634558" y="2206782"/>
            <a:ext cx="432861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watch   </a:t>
            </a:r>
            <a:r>
              <a:rPr lang="en-US" altLang="zh-CN" b="1" dirty="0" smtClean="0">
                <a:solidFill>
                  <a:srgbClr val="FF0000"/>
                </a:solidFill>
              </a:rPr>
              <a:t>  the       news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04852" y="4558924"/>
            <a:ext cx="20161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plan   </a:t>
            </a:r>
            <a:r>
              <a:rPr lang="en-US" altLang="zh-CN" b="1" dirty="0" smtClean="0">
                <a:solidFill>
                  <a:srgbClr val="FF0000"/>
                </a:solidFill>
              </a:rPr>
              <a:t>    to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91966" y="4558924"/>
            <a:ext cx="1655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266430" y="5714090"/>
            <a:ext cx="22320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plan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10" grpId="0"/>
      <p:bldP spid="11" grpId="0"/>
      <p:bldP spid="61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559806" y="1545464"/>
            <a:ext cx="9145015" cy="310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31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08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91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6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39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11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83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55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9. </a:t>
            </a:r>
            <a:r>
              <a:rPr lang="zh-CN" altLang="en-US" b="1" dirty="0"/>
              <a:t>你觉得访谈节目怎么样？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What do you think of </a:t>
            </a:r>
            <a:r>
              <a:rPr lang="en-US" altLang="zh-CN" b="1" dirty="0" smtClean="0"/>
              <a:t>______ </a:t>
            </a:r>
            <a:r>
              <a:rPr lang="en-US" altLang="zh-CN" b="1" dirty="0"/>
              <a:t>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10. </a:t>
            </a:r>
            <a:r>
              <a:rPr lang="zh-CN" altLang="en-US" b="1" dirty="0"/>
              <a:t>我不介意看。</a:t>
            </a:r>
            <a:r>
              <a:rPr lang="en-US" altLang="zh-CN" b="1" dirty="0" smtClean="0"/>
              <a:t>/ </a:t>
            </a:r>
            <a:r>
              <a:rPr lang="zh-CN" altLang="en-US" b="1" dirty="0" smtClean="0"/>
              <a:t>我</a:t>
            </a:r>
            <a:r>
              <a:rPr lang="zh-CN" altLang="en-US" b="1" dirty="0"/>
              <a:t>不能忍受。</a:t>
            </a:r>
            <a:r>
              <a:rPr lang="en-US" altLang="zh-CN" b="1" dirty="0"/>
              <a:t>/ </a:t>
            </a:r>
            <a:r>
              <a:rPr lang="zh-CN" altLang="en-US" b="1" dirty="0" smtClean="0"/>
              <a:t>我爱看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 don’t </a:t>
            </a:r>
            <a:r>
              <a:rPr lang="en-US" altLang="zh-CN" b="1" dirty="0" smtClean="0"/>
              <a:t>_______ </a:t>
            </a:r>
            <a:r>
              <a:rPr lang="en-US" altLang="zh-CN" b="1" dirty="0"/>
              <a:t>them. / I </a:t>
            </a:r>
            <a:r>
              <a:rPr lang="en-US" altLang="zh-CN" b="1" dirty="0" smtClean="0"/>
              <a:t>______ _______  them! </a:t>
            </a:r>
            <a:r>
              <a:rPr lang="en-US" altLang="zh-CN" b="1" dirty="0"/>
              <a:t>/ I </a:t>
            </a:r>
            <a:r>
              <a:rPr lang="en-US" altLang="zh-CN" b="1" dirty="0" smtClean="0"/>
              <a:t>_______ ________ </a:t>
            </a:r>
            <a:r>
              <a:rPr lang="en-US" altLang="zh-CN" b="1" dirty="0"/>
              <a:t>them!</a:t>
            </a:r>
            <a:endParaRPr lang="en-US" altLang="zh-CN" b="1" dirty="0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432881" y="3295010"/>
            <a:ext cx="15113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mind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6528357" y="3310472"/>
            <a:ext cx="30972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can’t   stand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79576" y="3861048"/>
            <a:ext cx="35290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love   </a:t>
            </a:r>
            <a:r>
              <a:rPr lang="en-US" altLang="zh-CN" b="1" dirty="0" smtClean="0">
                <a:solidFill>
                  <a:srgbClr val="FF0000"/>
                </a:solidFill>
              </a:rPr>
              <a:t>   watching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951984" y="2132856"/>
            <a:ext cx="25923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talk  </a:t>
            </a:r>
            <a:r>
              <a:rPr lang="en-US" altLang="zh-CN" b="1" dirty="0" smtClean="0">
                <a:solidFill>
                  <a:srgbClr val="FF0000"/>
                </a:solidFill>
              </a:rPr>
              <a:t>   shows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/>
      <p:bldP spid="5129" grpId="0"/>
      <p:bldP spid="9" grpId="0"/>
      <p:bldP spid="51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973736" y="1833007"/>
            <a:ext cx="10895448" cy="7694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Make a conversation and then practice it with a partner.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430072" y="2691497"/>
            <a:ext cx="1014396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5305" indent="-5353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01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84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61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4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1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8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6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32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A: What do you </a:t>
            </a:r>
            <a:r>
              <a:rPr lang="en-US" altLang="zh-CN" b="1" dirty="0">
                <a:solidFill>
                  <a:srgbClr val="009900"/>
                </a:solidFill>
              </a:rPr>
              <a:t>plan to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watch</a:t>
            </a:r>
            <a:r>
              <a:rPr lang="en-US" altLang="zh-CN" b="1" dirty="0"/>
              <a:t> on TV tonight?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B: I </a:t>
            </a:r>
            <a:r>
              <a:rPr lang="en-US" altLang="zh-CN" b="1" dirty="0">
                <a:solidFill>
                  <a:srgbClr val="009900"/>
                </a:solidFill>
              </a:rPr>
              <a:t>hope to</a:t>
            </a:r>
            <a:r>
              <a:rPr lang="en-US" altLang="zh-CN" b="1" dirty="0"/>
              <a:t> _________________, but I also </a:t>
            </a:r>
            <a:r>
              <a:rPr lang="en-US" altLang="zh-CN" b="1" dirty="0">
                <a:solidFill>
                  <a:srgbClr val="009900"/>
                </a:solidFill>
              </a:rPr>
              <a:t>want to </a:t>
            </a:r>
            <a:r>
              <a:rPr lang="en-US" altLang="zh-CN" b="1" dirty="0"/>
              <a:t>_________________. How about you? Do you _________________ a talk show or </a:t>
            </a:r>
            <a:r>
              <a:rPr lang="en-US" altLang="zh-CN" b="1" dirty="0" smtClean="0"/>
              <a:t>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A: Oh, I want to _________________. 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959652" y="3898828"/>
            <a:ext cx="39639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watch sports shows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634954" y="3256409"/>
            <a:ext cx="36941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watch game shows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262557" y="4463740"/>
            <a:ext cx="30241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want to watch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8500230" y="4463740"/>
            <a:ext cx="25193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soap operas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4353653" y="5028652"/>
            <a:ext cx="37623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watch soap operas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6" y="1682901"/>
            <a:ext cx="1008596" cy="10085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353243" y="404495"/>
            <a:ext cx="328104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Activity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343470" y="1805238"/>
            <a:ext cx="10179685" cy="442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What do you think of game shows?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2. What comedy shows do you like to watch?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Do you plan to watch a sports show tonight?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What can you expect to learn from the news?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1786255" y="2382520"/>
            <a:ext cx="92970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I love/like/don’t mind/can’t stand them.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1802130" y="3402330"/>
            <a:ext cx="97205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I like to watch </a:t>
            </a:r>
            <a:r>
              <a:rPr lang="en-US" altLang="zh-CN" b="1" i="1" dirty="0">
                <a:solidFill>
                  <a:srgbClr val="FF0000"/>
                </a:solidFill>
              </a:rPr>
              <a:t>The Funnyman/Comedy Central Roast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1802130" y="4505960"/>
            <a:ext cx="93230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Yes, I do. I think it’s exciting./ No, I don’t.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1802076" y="5549280"/>
            <a:ext cx="972108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expect to find out what’s going </a:t>
            </a:r>
            <a:r>
              <a:rPr lang="en-US" altLang="zh-CN" b="1" dirty="0" smtClean="0">
                <a:solidFill>
                  <a:srgbClr val="FF0000"/>
                </a:solidFill>
              </a:rPr>
              <a:t>on around </a:t>
            </a:r>
            <a:r>
              <a:rPr lang="en-US" altLang="zh-CN" b="1" dirty="0">
                <a:solidFill>
                  <a:srgbClr val="FF0000"/>
                </a:solidFill>
              </a:rPr>
              <a:t>the world.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343472" y="548680"/>
            <a:ext cx="9531611" cy="12684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Answer these questions. Give answers that are true for you.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6" y="667601"/>
            <a:ext cx="981557" cy="9815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Text Box 9"/>
          <p:cNvSpPr txBox="1">
            <a:spLocks noChangeArrowheads="1"/>
          </p:cNvSpPr>
          <p:nvPr/>
        </p:nvSpPr>
        <p:spPr bwMode="auto">
          <a:xfrm>
            <a:off x="1487488" y="1619303"/>
            <a:ext cx="9476425" cy="4425827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To </a:t>
            </a:r>
            <a:r>
              <a:rPr lang="en-US" altLang="zh-CN" b="1" dirty="0"/>
              <a:t>review: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talk about plans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talk about views on TV shows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ask and explain the reasons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   talk about TV shows more deeply</a:t>
            </a:r>
            <a:endParaRPr lang="en-US" altLang="zh-CN" b="1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To learn infinitives (</a:t>
            </a:r>
            <a:r>
              <a:rPr lang="en-US" altLang="zh-CN" b="1" i="1" dirty="0" smtClean="0"/>
              <a:t>to do</a:t>
            </a:r>
            <a:r>
              <a:rPr lang="en-US" altLang="zh-CN" b="1" dirty="0" smtClean="0"/>
              <a:t>) used as object:</a:t>
            </a:r>
            <a:endParaRPr lang="en-US" altLang="zh-CN" b="1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3333FF"/>
                </a:solidFill>
              </a:rPr>
              <a:t>  </a:t>
            </a:r>
            <a:r>
              <a:rPr lang="en-US" altLang="zh-CN" b="1" dirty="0">
                <a:solidFill>
                  <a:srgbClr val="3333FF"/>
                </a:solidFill>
              </a:rPr>
              <a:t>--What do you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plan to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do…?</a:t>
            </a:r>
            <a:endParaRPr lang="en-US" altLang="zh-CN" b="1" dirty="0">
              <a:solidFill>
                <a:srgbClr val="3333FF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3333FF"/>
                </a:solidFill>
              </a:rPr>
              <a:t>  --I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hope to </a:t>
            </a:r>
            <a:r>
              <a:rPr lang="en-US" altLang="zh-CN" b="1" dirty="0">
                <a:solidFill>
                  <a:srgbClr val="3333FF"/>
                </a:solidFill>
              </a:rPr>
              <a:t>…/I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want to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…/I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plan to</a:t>
            </a:r>
            <a:r>
              <a:rPr lang="en-US" altLang="zh-CN" b="1" dirty="0">
                <a:solidFill>
                  <a:srgbClr val="3333FF"/>
                </a:solidFill>
              </a:rPr>
              <a:t>…/I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expect 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en-US" altLang="zh-CN" b="1" dirty="0">
                <a:solidFill>
                  <a:srgbClr val="CC00CC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…</a:t>
            </a:r>
            <a:endParaRPr lang="en-US" altLang="zh-CN" b="1" dirty="0">
              <a:solidFill>
                <a:srgbClr val="3333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476672"/>
            <a:ext cx="6706748" cy="11426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415480" y="1340768"/>
            <a:ext cx="885698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What does your partner think of talk shows? </a:t>
            </a:r>
            <a:endParaRPr lang="en-US" altLang="zh-CN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3598656" y="5997597"/>
            <a:ext cx="51847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 err="1" smtClean="0">
                <a:solidFill>
                  <a:srgbClr val="FF0000"/>
                </a:solidFill>
              </a:rPr>
              <a:t>He/She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likes talk shows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.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5130" name="Picture 10" descr="笑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312" y="3933056"/>
            <a:ext cx="769152" cy="7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26" y="2233302"/>
            <a:ext cx="7342080" cy="355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00580"/>
            <a:ext cx="3312368" cy="10401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07568" y="408511"/>
            <a:ext cx="76327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0"/>
              </a:spcBef>
              <a:defRPr b="1">
                <a:solidFill>
                  <a:srgbClr val="0000FF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What do you think of talent shows? </a:t>
            </a:r>
            <a:endParaRPr lang="en-US" altLang="zh-CN" dirty="0"/>
          </a:p>
        </p:txBody>
      </p:sp>
      <p:pic>
        <p:nvPicPr>
          <p:cNvPr id="3" name="Picture 2" descr="http://t1.baidu.com/it/u=3961296769,3656254470&amp;fm=23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201" b="5289"/>
          <a:stretch>
            <a:fillRect/>
          </a:stretch>
        </p:blipFill>
        <p:spPr bwMode="auto">
          <a:xfrm>
            <a:off x="8934254" y="2231487"/>
            <a:ext cx="783605" cy="73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5448696" y="2349325"/>
            <a:ext cx="4176713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FF0000"/>
                </a:solidFill>
              </a:rPr>
              <a:t>I don’t mind them.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95" y="1183864"/>
            <a:ext cx="3088893" cy="3132501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5668" y="4782629"/>
            <a:ext cx="452561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0"/>
              </a:spcBef>
              <a:defRPr b="1">
                <a:solidFill>
                  <a:srgbClr val="0000FF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What does your father think of soap operas? </a:t>
            </a:r>
            <a:endParaRPr lang="en-US" altLang="zh-CN" dirty="0"/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751281" y="4818980"/>
            <a:ext cx="382064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FF0000"/>
                </a:solidFill>
              </a:rPr>
              <a:t>He can’t stand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them. Because </a:t>
            </a:r>
            <a:r>
              <a:rPr kumimoji="1" lang="en-US" altLang="zh-CN" b="1" dirty="0">
                <a:solidFill>
                  <a:srgbClr val="FF0000"/>
                </a:solidFill>
              </a:rPr>
              <a:t>…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12" descr="哭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6021288"/>
            <a:ext cx="673542" cy="67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哭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87" y="6021288"/>
            <a:ext cx="673541" cy="67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87" y="4110976"/>
            <a:ext cx="3371179" cy="22249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911424" y="1844824"/>
            <a:ext cx="10369724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1. My ___________ (</a:t>
            </a:r>
            <a:r>
              <a:rPr lang="zh-CN" altLang="en-US" b="1" dirty="0"/>
              <a:t>最喜欢的</a:t>
            </a:r>
            <a:r>
              <a:rPr lang="en-US" altLang="zh-CN" b="1" dirty="0"/>
              <a:t>) TV show is sitcom.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2. Jack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(</a:t>
            </a:r>
            <a:r>
              <a:rPr lang="zh-CN" altLang="en-US" b="1" dirty="0"/>
              <a:t>不介意</a:t>
            </a:r>
            <a:r>
              <a:rPr lang="en-US" altLang="zh-CN" b="1" dirty="0"/>
              <a:t>) what others say behind him.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3. We must ___________ (</a:t>
            </a:r>
            <a:r>
              <a:rPr lang="zh-CN" altLang="en-US" b="1" dirty="0"/>
              <a:t>弄清</a:t>
            </a:r>
            <a:r>
              <a:rPr lang="en-US" altLang="zh-CN" b="1" dirty="0"/>
              <a:t>) when the earliest train leaves tomorrow.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4. He joined us in the ___________ (</a:t>
            </a:r>
            <a:r>
              <a:rPr lang="zh-CN" altLang="en-US" b="1" dirty="0"/>
              <a:t>讨论</a:t>
            </a:r>
            <a:r>
              <a:rPr lang="en-US" altLang="zh-CN" b="1" dirty="0"/>
              <a:t>) yesterday.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5. Are you for or against the ___________ (</a:t>
            </a:r>
            <a:r>
              <a:rPr lang="zh-CN" altLang="en-US" b="1" dirty="0"/>
              <a:t>计划</a:t>
            </a:r>
            <a:r>
              <a:rPr lang="en-US" altLang="zh-CN" b="1" dirty="0"/>
              <a:t>)?</a:t>
            </a:r>
            <a:endParaRPr lang="en-US" altLang="zh-CN" b="1" dirty="0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246255" y="2451174"/>
            <a:ext cx="257634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doesn’t mind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3431704" y="3053632"/>
            <a:ext cx="156164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find out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843569" y="4219619"/>
            <a:ext cx="196399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discussion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6600056" y="4747777"/>
            <a:ext cx="95891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plan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404994" y="1887645"/>
            <a:ext cx="155202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favorite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875420" y="1184917"/>
            <a:ext cx="511256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Complete the sentences.</a:t>
            </a:r>
            <a:endParaRPr lang="zh-CN" altLang="en-US" b="1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69" grpId="0"/>
      <p:bldP spid="62470" grpId="0"/>
      <p:bldP spid="62471" grpId="0"/>
      <p:bldP spid="624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41180" y="2136338"/>
            <a:ext cx="710963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 you want to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watch a game show?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1438962" y="1160817"/>
            <a:ext cx="80010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</a:t>
            </a:r>
            <a:r>
              <a:rPr lang="zh-CN" altLang="en-US" b="1" dirty="0"/>
              <a:t>他希望不久能收</a:t>
            </a:r>
            <a:r>
              <a:rPr lang="zh-CN" altLang="en-US" b="1" dirty="0" smtClean="0"/>
              <a:t>到</a:t>
            </a:r>
            <a:r>
              <a:rPr lang="en-US" altLang="zh-CN" b="1" dirty="0" smtClean="0"/>
              <a:t>Tom</a:t>
            </a:r>
            <a:r>
              <a:rPr lang="zh-CN" altLang="en-US" b="1" dirty="0" smtClean="0"/>
              <a:t>的</a:t>
            </a:r>
            <a:r>
              <a:rPr lang="zh-CN" altLang="en-US" b="1" dirty="0"/>
              <a:t>来信。</a:t>
            </a:r>
            <a:endParaRPr lang="zh-CN" altLang="en-US" b="1" dirty="0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1943788" y="1771561"/>
            <a:ext cx="78279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He hopes to receive Tom’s letter soon.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3492" name="Rectangle 9"/>
          <p:cNvSpPr>
            <a:spLocks noChangeArrowheads="1"/>
          </p:cNvSpPr>
          <p:nvPr/>
        </p:nvSpPr>
        <p:spPr bwMode="auto">
          <a:xfrm>
            <a:off x="1415480" y="548680"/>
            <a:ext cx="513808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Translate the sentences.</a:t>
            </a:r>
            <a:endParaRPr lang="zh-CN" alt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440550" y="3629381"/>
            <a:ext cx="8532812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en-US" altLang="zh-CN" b="1" dirty="0">
                <a:cs typeface="Times New Roman" panose="02020603050405020304" pitchFamily="18" charset="0"/>
              </a:rPr>
              <a:t>―</a:t>
            </a:r>
            <a:r>
              <a:rPr lang="zh-CN" altLang="en-US" b="1" dirty="0"/>
              <a:t>你认为肥皂剧怎么样？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</a:t>
            </a:r>
            <a:r>
              <a:rPr lang="en-US" altLang="zh-CN" b="1" dirty="0">
                <a:cs typeface="Times New Roman" panose="02020603050405020304" pitchFamily="18" charset="0"/>
              </a:rPr>
              <a:t>―</a:t>
            </a:r>
            <a:r>
              <a:rPr lang="zh-CN" altLang="en-US" b="1" dirty="0"/>
              <a:t>我不能忍</a:t>
            </a:r>
            <a:r>
              <a:rPr lang="zh-CN" altLang="en-US" b="1" dirty="0" smtClean="0"/>
              <a:t>受</a:t>
            </a:r>
            <a:r>
              <a:rPr lang="zh-CN" altLang="en-US" b="1" dirty="0"/>
              <a:t>它们</a:t>
            </a:r>
            <a:r>
              <a:rPr lang="zh-CN" altLang="en-US" b="1" dirty="0" smtClean="0"/>
              <a:t>。</a:t>
            </a:r>
            <a:r>
              <a:rPr lang="zh-CN" altLang="en-US" b="1" dirty="0"/>
              <a:t>但我妈妈很喜欢。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494" name="Rectangle 6"/>
              <p:cNvSpPr>
                <a:spLocks noChangeArrowheads="1"/>
              </p:cNvSpPr>
              <p:nvPr/>
            </p:nvSpPr>
            <p:spPr bwMode="auto">
              <a:xfrm>
                <a:off x="1937862" y="4859279"/>
                <a:ext cx="8792166" cy="1274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9E3BB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―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What do you think of soap operas?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cs typeface="Times New Roman" panose="02020603050405020304" pitchFamily="18" charset="0"/>
                      </a:rPr>
                      <m:t>―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I can’t stand them. But my mom 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loves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them.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349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7862" y="4859279"/>
                <a:ext cx="8792166" cy="1274195"/>
              </a:xfrm>
              <a:prstGeom prst="rect">
                <a:avLst/>
              </a:prstGeom>
              <a:blipFill rotWithShape="1">
                <a:blip r:embed="rId2"/>
                <a:stretch>
                  <a:fillRect l="-5" t="-20" r="5" b="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9E3BB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438962" y="2333980"/>
            <a:ext cx="80010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她期待加入我们。</a:t>
            </a:r>
            <a:endParaRPr lang="zh-CN" altLang="en-US" b="1" dirty="0"/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873044" y="3001460"/>
            <a:ext cx="55435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E3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She expects to join us.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/>
      <p:bldP spid="63494" grpId="0"/>
      <p:bldP spid="634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39664" y="2320852"/>
            <a:ext cx="49688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en-US" altLang="zh-CN" b="1" dirty="0">
                <a:solidFill>
                  <a:srgbClr val="FF0000"/>
                </a:solidFill>
              </a:rPr>
              <a:t> joke 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n.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  <a:r>
              <a:rPr lang="zh-CN" altLang="en-US" b="1" dirty="0">
                <a:solidFill>
                  <a:srgbClr val="FF0000"/>
                </a:solidFill>
              </a:rPr>
              <a:t>笑话</a:t>
            </a:r>
            <a:r>
              <a:rPr lang="en-US" altLang="zh-CN" b="1" dirty="0">
                <a:solidFill>
                  <a:srgbClr val="FF0000"/>
                </a:solidFill>
              </a:rPr>
              <a:t>; </a:t>
            </a:r>
            <a:r>
              <a:rPr lang="zh-CN" altLang="en-US" b="1" dirty="0">
                <a:solidFill>
                  <a:srgbClr val="FF0000"/>
                </a:solidFill>
              </a:rPr>
              <a:t>玩笑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71464" y="2968552"/>
            <a:ext cx="705802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tell jokes   </a:t>
            </a:r>
            <a:r>
              <a:rPr lang="zh-CN" altLang="en-US" b="1" dirty="0"/>
              <a:t>讲笑话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play jokes on sb. = play a joke on sb.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与某人开玩笑</a:t>
            </a:r>
            <a:endParaRPr lang="zh-CN" altLang="en-US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48530" y="4703674"/>
            <a:ext cx="6588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</a:t>
            </a:r>
            <a:r>
              <a:rPr lang="en-US" altLang="zh-CN" b="1" dirty="0">
                <a:solidFill>
                  <a:srgbClr val="FF0000"/>
                </a:solidFill>
              </a:rPr>
              <a:t> comedy    </a:t>
            </a:r>
            <a:r>
              <a:rPr lang="en-US" altLang="zh-CN" b="1" i="1" dirty="0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r>
              <a:rPr lang="zh-CN" altLang="en-US" b="1" dirty="0">
                <a:solidFill>
                  <a:srgbClr val="FF0000"/>
                </a:solidFill>
              </a:rPr>
              <a:t>喜剧</a:t>
            </a:r>
            <a:r>
              <a:rPr lang="en-US" altLang="zh-CN" b="1" dirty="0">
                <a:solidFill>
                  <a:srgbClr val="FF0000"/>
                </a:solidFill>
              </a:rPr>
              <a:t>; </a:t>
            </a:r>
            <a:r>
              <a:rPr lang="zh-CN" altLang="en-US" b="1" dirty="0">
                <a:solidFill>
                  <a:srgbClr val="FF0000"/>
                </a:solidFill>
              </a:rPr>
              <a:t>喜剧片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29" y="1482675"/>
            <a:ext cx="4064907" cy="2971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829" y="4350489"/>
            <a:ext cx="3817907" cy="2322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39" y="580971"/>
            <a:ext cx="3869416" cy="11866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055440" y="1377083"/>
            <a:ext cx="1008124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1. Do you _____________ the news?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2. What can you _____________ from sitcoms?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3. What do you ______________ tonight?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4. I _____________ </a:t>
            </a:r>
            <a:r>
              <a:rPr lang="en-US" altLang="zh-CN" b="1" i="1" dirty="0"/>
              <a:t>Days of Our Past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5. Because I ________________ what is going on outside.</a:t>
            </a:r>
            <a:endParaRPr lang="en-US" altLang="zh-CN" b="1" dirty="0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2830307" y="1361794"/>
            <a:ext cx="264527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FF0000"/>
                </a:solidFill>
              </a:rPr>
              <a:t>want to watch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4094694" y="1938427"/>
            <a:ext cx="276069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FF0000"/>
                </a:solidFill>
              </a:rPr>
              <a:t>expect to learn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3935884" y="2510710"/>
            <a:ext cx="35052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FF0000"/>
                </a:solidFill>
              </a:rPr>
              <a:t>plan to watch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1815069" y="3088662"/>
            <a:ext cx="29527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plan to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watch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3431829" y="3693550"/>
            <a:ext cx="295144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hope to find out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1127448" y="4581128"/>
            <a:ext cx="10009236" cy="1274195"/>
          </a:xfrm>
          <a:prstGeom prst="rect">
            <a:avLst/>
          </a:prstGeom>
          <a:noFill/>
          <a:ln w="19050" algn="ctr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6175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b="1" dirty="0" smtClean="0">
                <a:latin typeface="Times New Roman" panose="02020603050405020304" pitchFamily="18" charset="0"/>
              </a:rPr>
              <a:t>主</a:t>
            </a:r>
            <a:r>
              <a:rPr kumimoji="1" lang="zh-CN" altLang="en-US" b="1" dirty="0">
                <a:latin typeface="Times New Roman" panose="02020603050405020304" pitchFamily="18" charset="0"/>
              </a:rPr>
              <a:t>要行为动词后面的动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词采用：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to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+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动词原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形的</a:t>
            </a:r>
            <a:r>
              <a:rPr kumimoji="1" lang="zh-CN" altLang="en-US" b="1" dirty="0">
                <a:latin typeface="Times New Roman" panose="02020603050405020304" pitchFamily="18" charset="0"/>
              </a:rPr>
              <a:t>结构，即动词不定式（有时可不带</a:t>
            </a:r>
            <a:r>
              <a:rPr kumimoji="1" lang="en-US" altLang="zh-CN" b="1" dirty="0">
                <a:latin typeface="Times New Roman" panose="02020603050405020304" pitchFamily="18" charset="0"/>
              </a:rPr>
              <a:t>to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）。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029156" y="770374"/>
            <a:ext cx="511256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Complete the sentences.</a:t>
            </a:r>
            <a:endParaRPr lang="zh-CN" altLang="en-US" b="1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/>
      <p:bldP spid="65543" grpId="0"/>
      <p:bldP spid="65544" grpId="0"/>
      <p:bldP spid="65545" grpId="0"/>
      <p:bldP spid="655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2" name="Rectangle 16"/>
          <p:cNvSpPr>
            <a:spLocks noChangeArrowheads="1"/>
          </p:cNvSpPr>
          <p:nvPr/>
        </p:nvSpPr>
        <p:spPr bwMode="auto">
          <a:xfrm>
            <a:off x="1127448" y="2492896"/>
            <a:ext cx="986509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FF"/>
                </a:solidFill>
              </a:rPr>
              <a:t>不</a:t>
            </a:r>
            <a:r>
              <a:rPr lang="zh-CN" altLang="en-US" b="1" dirty="0">
                <a:solidFill>
                  <a:srgbClr val="0000FF"/>
                </a:solidFill>
              </a:rPr>
              <a:t>定式有两种形式：一种是带</a:t>
            </a:r>
            <a:r>
              <a:rPr lang="en-US" altLang="zh-CN" b="1" dirty="0">
                <a:solidFill>
                  <a:srgbClr val="0000FF"/>
                </a:solidFill>
              </a:rPr>
              <a:t>to</a:t>
            </a:r>
            <a:r>
              <a:rPr lang="zh-CN" altLang="en-US" b="1" dirty="0">
                <a:solidFill>
                  <a:srgbClr val="0000FF"/>
                </a:solidFill>
              </a:rPr>
              <a:t>的不</a:t>
            </a:r>
            <a:r>
              <a:rPr lang="zh-CN" altLang="en-US" b="1" dirty="0" smtClean="0">
                <a:solidFill>
                  <a:srgbClr val="0000FF"/>
                </a:solidFill>
              </a:rPr>
              <a:t>定式：</a:t>
            </a:r>
            <a:r>
              <a:rPr lang="en-US" altLang="zh-CN" b="1" dirty="0" smtClean="0">
                <a:solidFill>
                  <a:srgbClr val="0000FF"/>
                </a:solidFill>
              </a:rPr>
              <a:t>to</a:t>
            </a:r>
            <a:r>
              <a:rPr lang="en-US" altLang="zh-CN" b="1" dirty="0">
                <a:solidFill>
                  <a:srgbClr val="0000FF"/>
                </a:solidFill>
              </a:rPr>
              <a:t>+</a:t>
            </a:r>
            <a:r>
              <a:rPr lang="zh-CN" altLang="en-US" b="1" dirty="0">
                <a:solidFill>
                  <a:srgbClr val="0000FF"/>
                </a:solidFill>
              </a:rPr>
              <a:t>动词原形；一种是不带</a:t>
            </a:r>
            <a:r>
              <a:rPr lang="en-US" altLang="zh-CN" b="1" dirty="0">
                <a:solidFill>
                  <a:srgbClr val="0000FF"/>
                </a:solidFill>
              </a:rPr>
              <a:t>to</a:t>
            </a:r>
            <a:r>
              <a:rPr lang="zh-CN" altLang="en-US" b="1" dirty="0">
                <a:solidFill>
                  <a:srgbClr val="0000FF"/>
                </a:solidFill>
              </a:rPr>
              <a:t>的不定</a:t>
            </a:r>
            <a:r>
              <a:rPr lang="zh-CN" altLang="en-US" b="1" dirty="0" smtClean="0">
                <a:solidFill>
                  <a:srgbClr val="0000FF"/>
                </a:solidFill>
              </a:rPr>
              <a:t>式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r>
              <a:rPr lang="zh-CN" altLang="en-US" b="1" dirty="0" smtClean="0">
                <a:solidFill>
                  <a:srgbClr val="0000FF"/>
                </a:solidFill>
              </a:rPr>
              <a:t>动</a:t>
            </a:r>
            <a:r>
              <a:rPr lang="zh-CN" altLang="en-US" b="1" dirty="0">
                <a:solidFill>
                  <a:srgbClr val="0000FF"/>
                </a:solidFill>
              </a:rPr>
              <a:t>词原形。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不</a:t>
            </a:r>
            <a:r>
              <a:rPr lang="zh-CN" altLang="en-US" b="1" dirty="0"/>
              <a:t>定式</a:t>
            </a:r>
            <a:r>
              <a:rPr lang="en-US" altLang="zh-CN" b="1" dirty="0"/>
              <a:t>(</a:t>
            </a:r>
            <a:r>
              <a:rPr lang="zh-CN" altLang="en-US" b="1" dirty="0"/>
              <a:t>短语</a:t>
            </a:r>
            <a:r>
              <a:rPr lang="en-US" altLang="zh-CN" b="1" dirty="0"/>
              <a:t>)</a:t>
            </a:r>
            <a:r>
              <a:rPr lang="zh-CN" altLang="en-US" b="1" dirty="0"/>
              <a:t>在句中不能单独作谓语，但可以作主语、表语、宾语、定语、状语等</a:t>
            </a:r>
            <a:r>
              <a:rPr lang="zh-CN" altLang="en-US" b="1" dirty="0" smtClean="0"/>
              <a:t>。本</a:t>
            </a:r>
            <a:r>
              <a:rPr lang="zh-CN" altLang="en-US" b="1" dirty="0"/>
              <a:t>单</a:t>
            </a:r>
            <a:r>
              <a:rPr lang="zh-CN" altLang="en-US" b="1" dirty="0" smtClean="0"/>
              <a:t>元主</a:t>
            </a:r>
            <a:r>
              <a:rPr lang="zh-CN" altLang="en-US" b="1" dirty="0"/>
              <a:t>要学习带</a:t>
            </a:r>
            <a:r>
              <a:rPr lang="en-US" altLang="zh-CN" b="1" dirty="0"/>
              <a:t>to</a:t>
            </a:r>
            <a:r>
              <a:rPr lang="zh-CN" altLang="en-US" b="1" dirty="0"/>
              <a:t>的不定式</a:t>
            </a:r>
            <a:r>
              <a:rPr lang="en-US" altLang="zh-CN" b="1" dirty="0"/>
              <a:t>(</a:t>
            </a:r>
            <a:r>
              <a:rPr lang="zh-CN" altLang="en-US" b="1" dirty="0"/>
              <a:t>短语</a:t>
            </a:r>
            <a:r>
              <a:rPr lang="en-US" altLang="zh-CN" b="1" dirty="0"/>
              <a:t>)</a:t>
            </a:r>
            <a:r>
              <a:rPr lang="zh-CN" altLang="en-US" b="1" dirty="0"/>
              <a:t>作宾语的用法</a:t>
            </a:r>
            <a:r>
              <a:rPr lang="zh-CN" altLang="en-US" b="1" dirty="0" smtClean="0"/>
              <a:t>。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e.g. David </a:t>
            </a:r>
            <a:r>
              <a:rPr lang="en-US" altLang="zh-CN" b="1" dirty="0">
                <a:solidFill>
                  <a:srgbClr val="FF0000"/>
                </a:solidFill>
              </a:rPr>
              <a:t>wants to study</a:t>
            </a:r>
            <a:r>
              <a:rPr lang="en-US" altLang="zh-CN" b="1" dirty="0"/>
              <a:t> in the USA.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709999" y="11698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4395D2"/>
                </a:solidFill>
              </a:rPr>
              <a:t>不定式</a:t>
            </a:r>
            <a:endParaRPr lang="zh-CN" altLang="en-US" b="1" dirty="0">
              <a:solidFill>
                <a:srgbClr val="4395D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04664"/>
            <a:ext cx="4427303" cy="1899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32" y="931350"/>
            <a:ext cx="2267105" cy="9779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911424" y="332656"/>
            <a:ext cx="9865095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温馨提示</a:t>
            </a:r>
            <a:r>
              <a:rPr lang="en-US" altLang="zh-CN" b="1" dirty="0">
                <a:solidFill>
                  <a:srgbClr val="0000FF"/>
                </a:solidFill>
              </a:rPr>
              <a:t>】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可</a:t>
            </a:r>
            <a:r>
              <a:rPr lang="zh-CN" altLang="en-US" b="1" dirty="0"/>
              <a:t>跟带</a:t>
            </a:r>
            <a:r>
              <a:rPr lang="en-US" altLang="zh-CN" b="1" dirty="0"/>
              <a:t>to</a:t>
            </a:r>
            <a:r>
              <a:rPr lang="zh-CN" altLang="en-US" b="1" dirty="0"/>
              <a:t>的不定式作宾语的动词</a:t>
            </a:r>
            <a:r>
              <a:rPr lang="zh-CN" altLang="en-US" b="1" dirty="0" smtClean="0"/>
              <a:t>有：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like</a:t>
            </a:r>
            <a:r>
              <a:rPr lang="en-US" altLang="zh-CN" b="1" dirty="0"/>
              <a:t>, love, want, hope, wish, expect, decide, try, plan, forget, remember, start, ask, help, need, learn, seem</a:t>
            </a:r>
            <a:r>
              <a:rPr lang="zh-CN" altLang="en-US" b="1" dirty="0"/>
              <a:t>。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注意</a:t>
            </a:r>
            <a:r>
              <a:rPr lang="zh-CN" altLang="en-US" b="1" dirty="0" smtClean="0">
                <a:solidFill>
                  <a:srgbClr val="0000FF"/>
                </a:solidFill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</a:rPr>
              <a:t>help</a:t>
            </a:r>
            <a:r>
              <a:rPr lang="zh-CN" altLang="en-US" b="1" dirty="0">
                <a:solidFill>
                  <a:srgbClr val="FF0000"/>
                </a:solidFill>
              </a:rPr>
              <a:t>可接带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zh-CN" altLang="en-US" b="1" dirty="0">
                <a:solidFill>
                  <a:srgbClr val="FF0000"/>
                </a:solidFill>
              </a:rPr>
              <a:t>的不定式或不带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zh-CN" altLang="en-US" b="1" dirty="0">
                <a:solidFill>
                  <a:srgbClr val="FF0000"/>
                </a:solidFill>
              </a:rPr>
              <a:t>的不定式作宾语，其意思不变。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911424" y="3917838"/>
            <a:ext cx="10441160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/>
              <a:t>带</a:t>
            </a:r>
            <a:r>
              <a:rPr lang="en-US" altLang="zh-CN" b="1" dirty="0"/>
              <a:t>to</a:t>
            </a:r>
            <a:r>
              <a:rPr lang="zh-CN" altLang="en-US" b="1" dirty="0"/>
              <a:t>的不定式和</a:t>
            </a:r>
            <a:r>
              <a:rPr lang="en-US" altLang="zh-CN" b="1" dirty="0"/>
              <a:t>what, which, who, where, when, how</a:t>
            </a:r>
            <a:r>
              <a:rPr lang="zh-CN" altLang="en-US" b="1" dirty="0"/>
              <a:t>等疑问词连用，在句中起名词的作用，也可以作宾语</a:t>
            </a:r>
            <a:r>
              <a:rPr lang="zh-CN" altLang="en-US" b="1" dirty="0" smtClean="0"/>
              <a:t>。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e.g. I </a:t>
            </a:r>
            <a:r>
              <a:rPr lang="en-US" altLang="zh-CN" b="1" dirty="0"/>
              <a:t>know </a:t>
            </a:r>
            <a:r>
              <a:rPr lang="en-US" altLang="zh-CN" b="1" dirty="0">
                <a:solidFill>
                  <a:srgbClr val="FF0000"/>
                </a:solidFill>
              </a:rPr>
              <a:t>how to make cakes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  Bob </a:t>
            </a:r>
            <a:r>
              <a:rPr lang="en-US" altLang="zh-CN" b="1" dirty="0"/>
              <a:t>doesn’t know </a:t>
            </a:r>
            <a:r>
              <a:rPr lang="en-US" altLang="zh-CN" b="1" dirty="0">
                <a:solidFill>
                  <a:srgbClr val="FF0000"/>
                </a:solidFill>
              </a:rPr>
              <a:t>where to go tomorrow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695400" y="685261"/>
            <a:ext cx="10369152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3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语境应用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据汉语意思完成英语句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子。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1) He </a:t>
            </a:r>
            <a:r>
              <a:rPr lang="en-US" altLang="zh-CN" b="1" dirty="0">
                <a:cs typeface="Times New Roman" panose="02020603050405020304" pitchFamily="18" charset="0"/>
              </a:rPr>
              <a:t>_______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学习弹</a:t>
            </a:r>
            <a:r>
              <a:rPr lang="en-US" altLang="zh-CN" b="1" dirty="0">
                <a:cs typeface="Times New Roman" panose="02020603050405020304" pitchFamily="18" charset="0"/>
              </a:rPr>
              <a:t>) the piano when he was a boy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2) </a:t>
            </a:r>
            <a:r>
              <a:rPr lang="en-US" altLang="zh-CN" b="1" dirty="0">
                <a:cs typeface="Times New Roman" panose="02020603050405020304" pitchFamily="18" charset="0"/>
              </a:rPr>
              <a:t>It _______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开始下雨</a:t>
            </a:r>
            <a:r>
              <a:rPr lang="en-US" altLang="zh-CN" b="1" dirty="0">
                <a:cs typeface="Times New Roman" panose="02020603050405020304" pitchFamily="18" charset="0"/>
              </a:rPr>
              <a:t>) an hour ago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3) You </a:t>
            </a:r>
            <a:r>
              <a:rPr lang="en-US" altLang="zh-CN" b="1" dirty="0">
                <a:cs typeface="Times New Roman" panose="02020603050405020304" pitchFamily="18" charset="0"/>
              </a:rPr>
              <a:t>_______ _______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不需要走</a:t>
            </a:r>
            <a:r>
              <a:rPr lang="en-US" altLang="zh-CN" b="1" dirty="0">
                <a:cs typeface="Times New Roman" panose="02020603050405020304" pitchFamily="18" charset="0"/>
              </a:rPr>
              <a:t>) now. </a:t>
            </a:r>
            <a:r>
              <a:rPr lang="en-US" altLang="zh-CN" b="1" dirty="0" smtClean="0">
                <a:cs typeface="Times New Roman" panose="02020603050405020304" pitchFamily="18" charset="0"/>
              </a:rPr>
              <a:t>It’s </a:t>
            </a:r>
            <a:r>
              <a:rPr lang="en-US" altLang="zh-CN" b="1" dirty="0">
                <a:cs typeface="Times New Roman" panose="02020603050405020304" pitchFamily="18" charset="0"/>
              </a:rPr>
              <a:t>just 5:00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4) John </a:t>
            </a:r>
            <a:r>
              <a:rPr lang="en-US" altLang="zh-CN" b="1" dirty="0">
                <a:cs typeface="Times New Roman" panose="02020603050405020304" pitchFamily="18" charset="0"/>
              </a:rPr>
              <a:t>_______ _______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似乎很高兴</a:t>
            </a:r>
            <a:r>
              <a:rPr lang="en-US" altLang="zh-CN" b="1" dirty="0">
                <a:cs typeface="Times New Roman" panose="02020603050405020304" pitchFamily="18" charset="0"/>
              </a:rPr>
              <a:t>) after hearing the good news.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864454" y="1340768"/>
            <a:ext cx="40324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learnt        to         play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1559496" y="2521425"/>
            <a:ext cx="54366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 started </a:t>
            </a:r>
            <a:r>
              <a:rPr lang="en-US" altLang="zh-CN" b="1" dirty="0" smtClean="0">
                <a:solidFill>
                  <a:srgbClr val="FF0000"/>
                </a:solidFill>
              </a:rPr>
              <a:t>      to          rain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063552" y="3098229"/>
            <a:ext cx="5688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don’t       need         to          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9454" y="1048380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/learned</a:t>
            </a:r>
            <a:endParaRPr lang="zh-CN" altLang="en-US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063552" y="4304713"/>
            <a:ext cx="6192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 seemed </a:t>
            </a:r>
            <a:r>
              <a:rPr lang="en-US" altLang="zh-CN" b="1" dirty="0" smtClean="0">
                <a:solidFill>
                  <a:srgbClr val="FF0000"/>
                </a:solidFill>
              </a:rPr>
              <a:t>     to           be        </a:t>
            </a:r>
            <a:r>
              <a:rPr lang="en-US" altLang="zh-CN" b="1" dirty="0">
                <a:solidFill>
                  <a:srgbClr val="FF0000"/>
                </a:solidFill>
              </a:rPr>
              <a:t>happy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/>
      <p:bldP spid="2" grpId="0"/>
      <p:bldP spid="3" grpId="0"/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7368" y="419994"/>
            <a:ext cx="11521280" cy="610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根据所给词语的提示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填空。</a:t>
            </a:r>
            <a:endParaRPr lang="en-US" altLang="zh-CN" b="1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1) We </a:t>
            </a:r>
            <a:r>
              <a:rPr lang="en-US" altLang="zh-CN" b="1" dirty="0">
                <a:cs typeface="Times New Roman" panose="02020603050405020304" pitchFamily="18" charset="0"/>
              </a:rPr>
              <a:t>decided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</a:t>
            </a:r>
            <a:r>
              <a:rPr lang="en-US" altLang="zh-CN" b="1" dirty="0">
                <a:cs typeface="Times New Roman" panose="02020603050405020304" pitchFamily="18" charset="0"/>
              </a:rPr>
              <a:t>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cs typeface="Times New Roman" panose="02020603050405020304" pitchFamily="18" charset="0"/>
              </a:rPr>
              <a:t>not go) out because of the bad weather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2) I </a:t>
            </a:r>
            <a:r>
              <a:rPr lang="en-US" altLang="zh-CN" b="1" dirty="0">
                <a:cs typeface="Times New Roman" panose="02020603050405020304" pitchFamily="18" charset="0"/>
              </a:rPr>
              <a:t>tried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</a:t>
            </a:r>
            <a:r>
              <a:rPr lang="en-US" altLang="zh-CN" b="1" dirty="0">
                <a:cs typeface="Times New Roman" panose="02020603050405020304" pitchFamily="18" charset="0"/>
              </a:rPr>
              <a:t>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cs typeface="Times New Roman" panose="02020603050405020304" pitchFamily="18" charset="0"/>
              </a:rPr>
              <a:t>stop) her, but she was on her way to the </a:t>
            </a:r>
            <a:r>
              <a:rPr lang="en-US" altLang="zh-CN" b="1" dirty="0" smtClean="0">
                <a:cs typeface="Times New Roman" panose="02020603050405020304" pitchFamily="18" charset="0"/>
              </a:rPr>
              <a:t>teacher’s </a:t>
            </a:r>
            <a:r>
              <a:rPr lang="en-US" altLang="zh-CN" b="1" dirty="0">
                <a:cs typeface="Times New Roman" panose="02020603050405020304" pitchFamily="18" charset="0"/>
              </a:rPr>
              <a:t>office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3) —</a:t>
            </a:r>
            <a:r>
              <a:rPr lang="en-US" altLang="zh-CN" b="1" dirty="0">
                <a:cs typeface="Times New Roman" panose="02020603050405020304" pitchFamily="18" charset="0"/>
              </a:rPr>
              <a:t>Do you remember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</a:t>
            </a:r>
            <a:r>
              <a:rPr lang="en-US" altLang="zh-CN" b="1" dirty="0">
                <a:cs typeface="Times New Roman" panose="02020603050405020304" pitchFamily="18" charset="0"/>
              </a:rPr>
              <a:t>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_(</a:t>
            </a:r>
            <a:r>
              <a:rPr lang="en-US" altLang="zh-CN" b="1" dirty="0">
                <a:cs typeface="Times New Roman" panose="02020603050405020304" pitchFamily="18" charset="0"/>
              </a:rPr>
              <a:t>meet) her at my house last </a:t>
            </a:r>
            <a:r>
              <a:rPr lang="en-US" altLang="zh-CN" b="1" dirty="0" smtClean="0">
                <a:cs typeface="Times New Roman" panose="02020603050405020304" pitchFamily="18" charset="0"/>
              </a:rPr>
              <a:t> 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    year?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—</a:t>
            </a:r>
            <a:r>
              <a:rPr lang="en-US" altLang="zh-CN" b="1" dirty="0">
                <a:cs typeface="Times New Roman" panose="02020603050405020304" pitchFamily="18" charset="0"/>
              </a:rPr>
              <a:t>Yes. She was short and strong at that time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4) </a:t>
            </a:r>
            <a:r>
              <a:rPr lang="en-US" altLang="zh-CN" b="1" dirty="0">
                <a:cs typeface="Times New Roman" panose="02020603050405020304" pitchFamily="18" charset="0"/>
              </a:rPr>
              <a:t>Sue enjoys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</a:t>
            </a:r>
            <a:r>
              <a:rPr lang="en-US" altLang="zh-CN" b="1" dirty="0">
                <a:cs typeface="Times New Roman" panose="02020603050405020304" pitchFamily="18" charset="0"/>
              </a:rPr>
              <a:t>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_(</a:t>
            </a:r>
            <a:r>
              <a:rPr lang="en-US" altLang="zh-CN" b="1" dirty="0">
                <a:cs typeface="Times New Roman" panose="02020603050405020304" pitchFamily="18" charset="0"/>
              </a:rPr>
              <a:t>listen) to music after reading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5) </a:t>
            </a:r>
            <a:r>
              <a:rPr lang="en-US" altLang="zh-CN" b="1" dirty="0">
                <a:cs typeface="Times New Roman" panose="02020603050405020304" pitchFamily="18" charset="0"/>
              </a:rPr>
              <a:t>His spoken English is very good but he has to practice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</a:t>
            </a:r>
            <a:r>
              <a:rPr lang="en-US" altLang="zh-CN" b="1" dirty="0">
                <a:cs typeface="Times New Roman" panose="02020603050405020304" pitchFamily="18" charset="0"/>
              </a:rPr>
              <a:t>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_(</a:t>
            </a:r>
            <a:r>
              <a:rPr lang="en-US" altLang="zh-CN" b="1" dirty="0">
                <a:cs typeface="Times New Roman" panose="02020603050405020304" pitchFamily="18" charset="0"/>
              </a:rPr>
              <a:t>speak) it more.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3672" y="1008567"/>
            <a:ext cx="2304256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not to go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55776" y="2050203"/>
            <a:ext cx="1575792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to stop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7848" y="3128428"/>
            <a:ext cx="167869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meeting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2647" y="4707084"/>
            <a:ext cx="246120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listening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551" y="5748720"/>
            <a:ext cx="2207096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speaking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199456" y="980728"/>
            <a:ext cx="6480720" cy="4819781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</a:ln>
        </p:spPr>
        <p:txBody>
          <a:bodyPr wrap="square">
            <a:spAutoFit/>
          </a:bodyPr>
          <a:lstStyle>
            <a:lvl1pPr marL="535305" indent="-5353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01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84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61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4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1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8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6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32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A: What do you plan to watch on TV tonight?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B: I hope to </a:t>
            </a:r>
            <a:r>
              <a:rPr lang="en-US" altLang="zh-CN" b="1" dirty="0" smtClean="0"/>
              <a:t>_______________, </a:t>
            </a:r>
            <a:r>
              <a:rPr lang="en-US" altLang="zh-CN" b="1" dirty="0"/>
              <a:t>but I also want to _______________. How about you? Do you _______________ a talk show or 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A: Oh, I want to _______________.  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980728"/>
            <a:ext cx="2692921" cy="1858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3573016"/>
            <a:ext cx="2763164" cy="189878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127449" y="1052736"/>
            <a:ext cx="7776864" cy="696879"/>
          </a:xfrm>
          <a:prstGeom prst="wedgeRoundRectCallout">
            <a:avLst>
              <a:gd name="adj1" fmla="val -38271"/>
              <a:gd name="adj2" fmla="val 99274"/>
              <a:gd name="adj3" fmla="val 1666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</a:rPr>
              <a:t>What do you plan to watch on TV tonight?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915981" y="2079795"/>
            <a:ext cx="5976664" cy="3312368"/>
          </a:xfrm>
          <a:prstGeom prst="wedgeRoundRectCallout">
            <a:avLst>
              <a:gd name="adj1" fmla="val -60029"/>
              <a:gd name="adj2" fmla="val -1679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</a:rPr>
              <a:t>I hope to watch the soap operas, but I also want to watch a game show. How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about you? </a:t>
            </a:r>
            <a:r>
              <a:rPr lang="en-US" altLang="zh-CN" b="1" dirty="0">
                <a:latin typeface="Times New Roman" panose="02020603050405020304" pitchFamily="18" charset="0"/>
              </a:rPr>
              <a:t>Do you want to watch a sitcom or sports show?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0147" y="5078018"/>
            <a:ext cx="5441475" cy="732848"/>
          </a:xfrm>
          <a:prstGeom prst="wedgeRoundRectCallout">
            <a:avLst>
              <a:gd name="adj1" fmla="val -12354"/>
              <a:gd name="adj2" fmla="val -96557"/>
              <a:gd name="adj3" fmla="val 16667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</a:rPr>
              <a:t>Oh, I want to watch a sitcom.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36" y="1990277"/>
            <a:ext cx="4023709" cy="2847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52" name="Group 44"/>
          <p:cNvGraphicFramePr>
            <a:graphicFrameLocks noGrp="1"/>
          </p:cNvGraphicFramePr>
          <p:nvPr/>
        </p:nvGraphicFramePr>
        <p:xfrm>
          <a:off x="1343472" y="2780928"/>
          <a:ext cx="9534300" cy="3620740"/>
        </p:xfrm>
        <a:graphic>
          <a:graphicData uri="http://schemas.openxmlformats.org/drawingml/2006/table">
            <a:tbl>
              <a:tblPr/>
              <a:tblGrid>
                <a:gridCol w="6221681"/>
                <a:gridCol w="3312619"/>
              </a:tblGrid>
              <a:tr h="647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Find someone who …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Students’ names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wants to watch a movie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hopes to watch a sitcom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expects to watch the news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plans to watch a sports show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65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never wants to watch a game show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33" name="Rectangle 12"/>
          <p:cNvSpPr>
            <a:spLocks noChangeArrowheads="1"/>
          </p:cNvSpPr>
          <p:nvPr/>
        </p:nvSpPr>
        <p:spPr bwMode="auto">
          <a:xfrm>
            <a:off x="2099371" y="1412907"/>
            <a:ext cx="9397229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Ask your classmates questions and write their names in the chart.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47" y="1412907"/>
            <a:ext cx="981557" cy="981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96" y="454651"/>
            <a:ext cx="5226852" cy="9582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775520" y="1268760"/>
            <a:ext cx="7343775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计</a:t>
            </a:r>
            <a:r>
              <a:rPr lang="zh-CN" altLang="en-US" b="1" dirty="0" smtClean="0">
                <a:solidFill>
                  <a:srgbClr val="0000FF"/>
                </a:solidFill>
              </a:rPr>
              <a:t>划</a:t>
            </a:r>
            <a:r>
              <a:rPr lang="en-US" altLang="zh-CN" b="1" dirty="0" smtClean="0">
                <a:solidFill>
                  <a:srgbClr val="0000FF"/>
                </a:solidFill>
              </a:rPr>
              <a:t>】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A</a:t>
            </a:r>
            <a:r>
              <a:rPr lang="en-US" altLang="zh-CN" b="1" dirty="0"/>
              <a:t>: Do you </a:t>
            </a:r>
            <a:r>
              <a:rPr lang="en-US" altLang="zh-CN" b="1" dirty="0">
                <a:solidFill>
                  <a:srgbClr val="FF0000"/>
                </a:solidFill>
              </a:rPr>
              <a:t>want to</a:t>
            </a:r>
            <a:r>
              <a:rPr lang="en-US" altLang="zh-CN" b="1" dirty="0"/>
              <a:t> watch the news?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B: Yes, I do. / No, I don’t.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A: What do you </a:t>
            </a:r>
            <a:r>
              <a:rPr lang="en-US" altLang="zh-CN" b="1" dirty="0">
                <a:solidFill>
                  <a:srgbClr val="FF0000"/>
                </a:solidFill>
              </a:rPr>
              <a:t>plan to</a:t>
            </a:r>
            <a:r>
              <a:rPr lang="en-US" altLang="zh-CN" b="1" dirty="0"/>
              <a:t> watch tonight?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B: I plan to watch </a:t>
            </a:r>
            <a:r>
              <a:rPr lang="en-US" altLang="zh-CN" b="1" i="1" dirty="0"/>
              <a:t>Days of Our Past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4812820" y="319558"/>
            <a:ext cx="231521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Review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520" y="4257927"/>
            <a:ext cx="8160568" cy="245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对某种电视节目的看法</a:t>
            </a:r>
            <a:r>
              <a:rPr lang="en-US" altLang="zh-CN" b="1" dirty="0">
                <a:solidFill>
                  <a:srgbClr val="0000FF"/>
                </a:solidFill>
              </a:rPr>
              <a:t>】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A: </a:t>
            </a:r>
            <a:r>
              <a:rPr lang="en-US" altLang="zh-CN" b="1" dirty="0">
                <a:solidFill>
                  <a:srgbClr val="FF0000"/>
                </a:solidFill>
              </a:rPr>
              <a:t>What do you think of</a:t>
            </a:r>
            <a:r>
              <a:rPr lang="en-US" altLang="zh-CN" b="1" dirty="0"/>
              <a:t> talk shows?</a:t>
            </a:r>
            <a:endParaRPr lang="zh-CN" altLang="en-US" b="1" dirty="0"/>
          </a:p>
          <a:p>
            <a:pPr marL="535305" indent="-535305">
              <a:lnSpc>
                <a:spcPct val="120000"/>
              </a:lnSpc>
            </a:pPr>
            <a:r>
              <a:rPr lang="en-US" altLang="zh-CN" b="1" dirty="0"/>
              <a:t>B: I </a:t>
            </a:r>
            <a:r>
              <a:rPr lang="en-US" altLang="zh-CN" b="1" dirty="0">
                <a:solidFill>
                  <a:srgbClr val="FF0000"/>
                </a:solidFill>
              </a:rPr>
              <a:t>don’t mind</a:t>
            </a:r>
            <a:r>
              <a:rPr lang="en-US" altLang="zh-CN" b="1" dirty="0"/>
              <a:t> them./ I </a:t>
            </a:r>
            <a:r>
              <a:rPr lang="en-US" altLang="zh-CN" b="1" dirty="0">
                <a:solidFill>
                  <a:srgbClr val="FF0000"/>
                </a:solidFill>
              </a:rPr>
              <a:t>can’t stand</a:t>
            </a:r>
            <a:r>
              <a:rPr lang="en-US" altLang="zh-CN" b="1" dirty="0"/>
              <a:t> them./ I </a:t>
            </a:r>
            <a:r>
              <a:rPr lang="en-US" altLang="zh-CN" b="1" dirty="0">
                <a:solidFill>
                  <a:srgbClr val="FF0000"/>
                </a:solidFill>
              </a:rPr>
              <a:t>love</a:t>
            </a:r>
            <a:r>
              <a:rPr lang="en-US" altLang="zh-CN" b="1" dirty="0"/>
              <a:t> watching them.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5400" y="1464984"/>
            <a:ext cx="1116124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50850" indent="-450850"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Ⅰ.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根据句意及括号内所给词的提示填空。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1. I happen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know) John’s phone number. It’s 396-2366.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2. They seem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have) lots of money.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3. I will call you after I finish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do) my homework.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4. I’m still looking for a job and I wish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find) one soon.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7648" y="2147534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 know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9" b="13596"/>
          <a:stretch>
            <a:fillRect/>
          </a:stretch>
        </p:blipFill>
        <p:spPr>
          <a:xfrm>
            <a:off x="4045840" y="423047"/>
            <a:ext cx="4066384" cy="8702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19844" y="3483641"/>
            <a:ext cx="1651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 to have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65045" y="4063100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doing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80176" y="4733811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 to find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8276" y="1482839"/>
            <a:ext cx="1065718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5. It started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rain) in the middle of the night.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6. The fine weather helped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make) it a very enjoyable trip.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7. She tried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not laugh), but failed 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失败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0850" indent="-450850" eaLnBrk="0" hangingPunct="0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8. Would you like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come) for dinner tonight?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7502" y="1572830"/>
            <a:ext cx="1656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raining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63952" y="2157605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(to) make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0266" y="3444072"/>
            <a:ext cx="2330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not to laugh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0291" y="4118838"/>
            <a:ext cx="1791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to watch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25940" y="1235447"/>
            <a:ext cx="1878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/ to </a:t>
            </a:r>
            <a:r>
              <a:rPr lang="en-US" altLang="zh-CN" b="1" dirty="0">
                <a:solidFill>
                  <a:srgbClr val="FF0000"/>
                </a:solidFill>
              </a:rPr>
              <a:t>rain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428178"/>
            <a:ext cx="1101722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根据短文内容及括号内所给单词的提示补全短文。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Hi John,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How are things going there? We’re all fine. And we can’t wait (1)_______(see) you again on New Year’s Eve. Dad plans (2)_______(buy) some fireworks 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烟火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and we all want (3)_______(have) a meal in Mom’s favorite restaurant.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Now we’re enjoying (4)_______(have) a few days off. We need (5)_______(relax) and do some shopping. We also hope (6)_______(visit) Aunt Anne next week before we go back to work. But it depends 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取决于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if it will snow or not. 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7448" y="2281521"/>
            <a:ext cx="14041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 to see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3432" y="2780928"/>
            <a:ext cx="2094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 to buy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7746" y="3434315"/>
            <a:ext cx="180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 have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55840" y="4019073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having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7746" y="4634271"/>
            <a:ext cx="160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 relax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448" y="5189531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 to visit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720" y="965862"/>
            <a:ext cx="1108923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It’s quite difficult (7)_______(get) to her house when there is snow. Usually she (8)_______(ask) us to wait until 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直到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spring. She says she will come to visit us soon.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Oh, (9)_______(let) me know when you arrive and I will have Dad meet you at the train station. He will try (10)_______(get) there earlier.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Have a good day and see you on the 31st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!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Steve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39816" y="996246"/>
            <a:ext cx="151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to get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55840" y="1648241"/>
            <a:ext cx="10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asks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1584" y="2790977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let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08368" y="3364643"/>
            <a:ext cx="144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to get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2"/>
          <p:cNvSpPr>
            <a:spLocks noChangeArrowheads="1"/>
          </p:cNvSpPr>
          <p:nvPr/>
        </p:nvSpPr>
        <p:spPr bwMode="auto">
          <a:xfrm>
            <a:off x="987232" y="1343034"/>
            <a:ext cx="9576866" cy="140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What do your family members want to </a:t>
            </a:r>
            <a:r>
              <a:rPr lang="en-US" altLang="zh-CN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watch?</a:t>
            </a:r>
            <a:endParaRPr lang="en-US" altLang="zh-CN" b="1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Do a survey. </a:t>
            </a:r>
            <a:endParaRPr lang="zh-CN" altLang="en-US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549551" y="3512309"/>
            <a:ext cx="3240360" cy="2618506"/>
          </a:xfrm>
          <a:prstGeom prst="wedgeRoundRectCallout">
            <a:avLst>
              <a:gd name="adj1" fmla="val 42188"/>
              <a:gd name="adj2" fmla="val -59026"/>
              <a:gd name="adj3" fmla="val 16667"/>
            </a:avLst>
          </a:prstGeom>
          <a:noFill/>
          <a:ln w="19050" algn="ctr">
            <a:solidFill>
              <a:srgbClr val="00B0F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My mother wants to watch soap operas. She thinks they are interesting.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151784" y="2492896"/>
            <a:ext cx="7204845" cy="3637919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8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My father doesn’t like soap operas. He loves watching news. He expects to 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My brother likes …, because 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My sister likes 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My grandma doesn’t like …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My grandpa loves … 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41081"/>
            <a:ext cx="4551545" cy="11019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1" y="2439020"/>
            <a:ext cx="2671567" cy="9973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1415480" y="1196752"/>
            <a:ext cx="9721080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询问及说明原因</a:t>
            </a:r>
            <a:r>
              <a:rPr lang="en-US" altLang="zh-CN" b="1" dirty="0" smtClean="0">
                <a:solidFill>
                  <a:srgbClr val="0000FF"/>
                </a:solidFill>
              </a:rPr>
              <a:t>】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A: </a:t>
            </a:r>
            <a:r>
              <a:rPr lang="en-US" altLang="zh-CN" b="1" dirty="0">
                <a:solidFill>
                  <a:srgbClr val="FF0000"/>
                </a:solidFill>
              </a:rPr>
              <a:t>Why</a:t>
            </a:r>
            <a:r>
              <a:rPr lang="en-US" altLang="zh-CN" b="1" dirty="0"/>
              <a:t> do you like watching the news?</a:t>
            </a:r>
            <a:endParaRPr lang="en-US" altLang="zh-CN" b="1" dirty="0"/>
          </a:p>
          <a:p>
            <a:pPr marL="535305" indent="-535305">
              <a:lnSpc>
                <a:spcPct val="120000"/>
              </a:lnSpc>
            </a:pPr>
            <a:r>
              <a:rPr lang="en-US" altLang="zh-CN" b="1" dirty="0"/>
              <a:t>B: </a:t>
            </a:r>
            <a:r>
              <a:rPr lang="en-US" altLang="zh-CN" b="1" dirty="0">
                <a:solidFill>
                  <a:srgbClr val="FF0000"/>
                </a:solidFill>
              </a:rPr>
              <a:t>Because</a:t>
            </a:r>
            <a:r>
              <a:rPr lang="en-US" altLang="zh-CN" b="1" dirty="0"/>
              <a:t> I </a:t>
            </a:r>
            <a:r>
              <a:rPr lang="en-US" altLang="zh-CN" b="1" dirty="0">
                <a:solidFill>
                  <a:srgbClr val="009900"/>
                </a:solidFill>
              </a:rPr>
              <a:t>hope to</a:t>
            </a:r>
            <a:r>
              <a:rPr lang="en-US" altLang="zh-CN" b="1" dirty="0"/>
              <a:t> find out what’s </a:t>
            </a:r>
            <a:r>
              <a:rPr lang="en-US" altLang="zh-CN" b="1" dirty="0" smtClean="0"/>
              <a:t>going </a:t>
            </a:r>
            <a:r>
              <a:rPr lang="en-US" altLang="zh-CN" b="1" dirty="0"/>
              <a:t>on around the world.</a:t>
            </a:r>
            <a:endParaRPr lang="en-US" altLang="zh-CN" b="1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15480" y="3652809"/>
            <a:ext cx="8784976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深入谈论电视节目</a:t>
            </a:r>
            <a:r>
              <a:rPr lang="en-US" altLang="zh-CN" b="1" dirty="0" smtClean="0">
                <a:solidFill>
                  <a:srgbClr val="0000FF"/>
                </a:solidFill>
              </a:rPr>
              <a:t>】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A: What can you </a:t>
            </a:r>
            <a:r>
              <a:rPr lang="en-US" altLang="zh-CN" b="1" dirty="0">
                <a:solidFill>
                  <a:srgbClr val="009900"/>
                </a:solidFill>
              </a:rPr>
              <a:t>expect to</a:t>
            </a:r>
            <a:r>
              <a:rPr lang="en-US" altLang="zh-CN" b="1" dirty="0"/>
              <a:t> </a:t>
            </a:r>
            <a:r>
              <a:rPr lang="en-US" altLang="zh-CN" b="1" dirty="0"/>
              <a:t>learn from </a:t>
            </a:r>
            <a:r>
              <a:rPr lang="en-US" altLang="zh-CN" b="1" dirty="0" smtClean="0"/>
              <a:t>sitcoms</a:t>
            </a:r>
            <a:r>
              <a:rPr lang="en-US" altLang="zh-CN" b="1" dirty="0"/>
              <a:t>?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B: You can learn some great jokes.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700808"/>
            <a:ext cx="6826955" cy="17067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440" y="1156920"/>
            <a:ext cx="10112164" cy="50083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3" y="188597"/>
            <a:ext cx="1048463" cy="104846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81729" y="2503296"/>
            <a:ext cx="356393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Grace </a:t>
            </a:r>
            <a:endParaRPr lang="en-US" altLang="zh-CN" dirty="0"/>
          </a:p>
          <a:p>
            <a:pPr algn="r"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 algn="r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Sarah</a:t>
            </a:r>
            <a:endParaRPr lang="en-US" altLang="zh-CN" dirty="0"/>
          </a:p>
          <a:p>
            <a:pPr algn="r"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 algn="r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Sarah’s </a:t>
            </a:r>
            <a:r>
              <a:rPr lang="en-US" altLang="zh-CN" dirty="0"/>
              <a:t>classmates</a:t>
            </a:r>
            <a:endParaRPr lang="en-US" altLang="zh-CN" dirty="0"/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1775520" y="836712"/>
            <a:ext cx="982474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 to the conversation and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match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the persons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their </a:t>
            </a:r>
            <a:r>
              <a:rPr lang="en-US" altLang="zh-CN" u="sng" dirty="0" smtClean="0">
                <a:solidFill>
                  <a:schemeClr val="tx1"/>
                </a:solidFill>
                <a:latin typeface="Arial" panose="020B0604020202020204" pitchFamily="34" charset="0"/>
              </a:rPr>
              <a:t>favorite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shows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6632459" y="4048537"/>
            <a:ext cx="27352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soap operas</a:t>
            </a:r>
            <a:endParaRPr lang="en-US" altLang="zh-CN" dirty="0"/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6586691" y="2350400"/>
            <a:ext cx="406876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game shows and sports shows</a:t>
            </a:r>
            <a:endParaRPr lang="en-US" altLang="zh-CN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668177" y="5464054"/>
            <a:ext cx="38512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news and talk shows</a:t>
            </a:r>
            <a:endParaRPr lang="en-US" altLang="zh-CN" dirty="0"/>
          </a:p>
        </p:txBody>
      </p:sp>
      <p:cxnSp>
        <p:nvCxnSpPr>
          <p:cNvPr id="10" name="直接连接符 9"/>
          <p:cNvCxnSpPr>
            <a:cxnSpLocks noChangeShapeType="1"/>
          </p:cNvCxnSpPr>
          <p:nvPr/>
        </p:nvCxnSpPr>
        <p:spPr bwMode="auto">
          <a:xfrm flipV="1">
            <a:off x="4278932" y="2837234"/>
            <a:ext cx="2280502" cy="2301185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>
            <a:off x="4255450" y="4147642"/>
            <a:ext cx="2432442" cy="1558939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11"/>
          <p:cNvCxnSpPr>
            <a:cxnSpLocks noChangeShapeType="1"/>
            <a:endCxn id="27653" idx="1"/>
          </p:cNvCxnSpPr>
          <p:nvPr/>
        </p:nvCxnSpPr>
        <p:spPr bwMode="auto">
          <a:xfrm>
            <a:off x="4255450" y="2954346"/>
            <a:ext cx="2377009" cy="1435823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8" y="918212"/>
            <a:ext cx="1048463" cy="1048463"/>
          </a:xfrm>
          <a:prstGeom prst="rect">
            <a:avLst/>
          </a:prstGeom>
        </p:spPr>
      </p:pic>
      <p:pic>
        <p:nvPicPr>
          <p:cNvPr id="2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4" y="1394280"/>
            <a:ext cx="1064356" cy="1064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7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454188" y="256404"/>
            <a:ext cx="9949586" cy="59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527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</a:rPr>
              <a:t>Read the conversation and answer the questions.</a:t>
            </a:r>
            <a:endParaRPr lang="en-US" altLang="zh-CN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74948" y="877121"/>
            <a:ext cx="1051247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1. What are Grace and Sarah talking about?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2. </a:t>
            </a:r>
            <a:r>
              <a:rPr lang="en-US" altLang="zh-CN" dirty="0">
                <a:solidFill>
                  <a:srgbClr val="009900"/>
                </a:solidFill>
              </a:rPr>
              <a:t>What does Grace think of</a:t>
            </a:r>
            <a:r>
              <a:rPr lang="en-US" altLang="zh-CN" dirty="0"/>
              <a:t> </a:t>
            </a:r>
            <a:r>
              <a:rPr lang="en-US" altLang="zh-CN" u="sng" dirty="0"/>
              <a:t>game shows and sports shows</a:t>
            </a:r>
            <a:r>
              <a:rPr lang="en-US" altLang="zh-CN" dirty="0"/>
              <a:t>?</a:t>
            </a:r>
            <a:endParaRPr lang="en-US" altLang="zh-CN" dirty="0"/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931895" y="1345740"/>
            <a:ext cx="7380287" cy="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They are talking about TV shows.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939989" y="2476029"/>
            <a:ext cx="4752975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She </a:t>
            </a:r>
            <a:r>
              <a:rPr lang="en-US" altLang="zh-CN" u="sng" dirty="0">
                <a:solidFill>
                  <a:srgbClr val="FF0000"/>
                </a:solidFill>
              </a:rPr>
              <a:t>can’t stand</a:t>
            </a:r>
            <a:r>
              <a:rPr lang="en-US" altLang="zh-CN" dirty="0">
                <a:solidFill>
                  <a:srgbClr val="FF0000"/>
                </a:solidFill>
              </a:rPr>
              <a:t> them.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57835" y="3044190"/>
            <a:ext cx="1166939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3. </a:t>
            </a:r>
            <a:r>
              <a:rPr lang="en-US" altLang="zh-CN" dirty="0">
                <a:solidFill>
                  <a:srgbClr val="009900"/>
                </a:solidFill>
              </a:rPr>
              <a:t>What does Grace think of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chemeClr val="tx1"/>
                </a:solidFill>
              </a:rPr>
              <a:t>soap operas, the news and talk shows</a:t>
            </a:r>
            <a:r>
              <a:rPr lang="en-US" altLang="zh-CN" dirty="0"/>
              <a:t>? 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    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4. </a:t>
            </a:r>
            <a:r>
              <a:rPr lang="en-US" altLang="zh-CN" dirty="0">
                <a:solidFill>
                  <a:srgbClr val="009900"/>
                </a:solidFill>
              </a:rPr>
              <a:t>What does Sarah think of</a:t>
            </a:r>
            <a:r>
              <a:rPr lang="en-US" altLang="zh-CN" dirty="0"/>
              <a:t> </a:t>
            </a:r>
            <a:r>
              <a:rPr lang="en-US" altLang="zh-CN" u="sng" dirty="0"/>
              <a:t>soap operas</a:t>
            </a:r>
            <a:r>
              <a:rPr lang="en-US" altLang="zh-CN" dirty="0"/>
              <a:t>?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5. </a:t>
            </a:r>
            <a:r>
              <a:rPr lang="en-US" altLang="zh-CN" dirty="0">
                <a:sym typeface="+mn-ea"/>
              </a:rPr>
              <a:t>Why does Sarah love news and talk shows best?</a:t>
            </a:r>
            <a:endParaRPr lang="en-US" altLang="zh-CN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1615" y="3572510"/>
            <a:ext cx="11759565" cy="164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Grace </a:t>
            </a:r>
            <a:r>
              <a:rPr lang="en-US" altLang="zh-CN" u="sng" dirty="0">
                <a:solidFill>
                  <a:srgbClr val="FF0000"/>
                </a:solidFill>
              </a:rPr>
              <a:t>loves</a:t>
            </a:r>
            <a:r>
              <a:rPr lang="en-US" altLang="zh-CN" dirty="0">
                <a:solidFill>
                  <a:srgbClr val="FF0000"/>
                </a:solidFill>
              </a:rPr>
              <a:t> soap operas and thinks the news and talk shows are </a:t>
            </a:r>
            <a:r>
              <a:rPr lang="en-US" altLang="zh-CN" u="sng" dirty="0">
                <a:solidFill>
                  <a:srgbClr val="FF0000"/>
                </a:solidFill>
              </a:rPr>
              <a:t>boring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       Sarah </a:t>
            </a:r>
            <a:r>
              <a:rPr lang="en-US" altLang="zh-CN" u="sng" dirty="0" smtClean="0">
                <a:solidFill>
                  <a:srgbClr val="FF0000"/>
                </a:solidFill>
              </a:rPr>
              <a:t>doesn’t </a:t>
            </a:r>
            <a:r>
              <a:rPr lang="en-US" altLang="zh-CN" u="sng" dirty="0">
                <a:solidFill>
                  <a:srgbClr val="FF0000"/>
                </a:solidFill>
              </a:rPr>
              <a:t>mind</a:t>
            </a:r>
            <a:r>
              <a:rPr lang="en-US" altLang="zh-CN" dirty="0">
                <a:solidFill>
                  <a:srgbClr val="FF0000"/>
                </a:solidFill>
              </a:rPr>
              <a:t> soap operas.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32180" y="5575300"/>
            <a:ext cx="1106932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Because she learns a lot from them and she hopes to be a TV reporter one day.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440" y="1156920"/>
            <a:ext cx="10112164" cy="500838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711624" y="1992553"/>
            <a:ext cx="2808312" cy="51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07096" y="3645411"/>
            <a:ext cx="4752340" cy="0"/>
          </a:xfrm>
          <a:prstGeom prst="line">
            <a:avLst/>
          </a:prstGeom>
          <a:ln w="2222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207568" y="4005064"/>
            <a:ext cx="1728470" cy="63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503524" y="5661878"/>
            <a:ext cx="108013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3" y="188597"/>
            <a:ext cx="1048463" cy="1048463"/>
          </a:xfrm>
          <a:prstGeom prst="rect">
            <a:avLst/>
          </a:prstGeom>
        </p:spPr>
      </p:pic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3719952" y="6093430"/>
            <a:ext cx="446405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MTJmNTg2ODljNGQyMTIwYzYzZjY5YTYzOWFjMThmMDg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8321</Words>
  <Application>WPS 演示</Application>
  <PresentationFormat>宽屏</PresentationFormat>
  <Paragraphs>378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Cambria Math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424</cp:revision>
  <dcterms:created xsi:type="dcterms:W3CDTF">2013-03-17T02:35:00Z</dcterms:created>
  <dcterms:modified xsi:type="dcterms:W3CDTF">2024-10-27T17:09:42Z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A3F5847752854DA4A8D74679F0602C8D_12</vt:lpwstr>
  </property>
  <property fmtid="{D5CDD505-2E9C-101B-9397-08002B2CF9AE}" pid="3" name="KSOProductBuildVer">
    <vt:lpwstr>2052-12.1.0.18166</vt:lpwstr>
  </property>
</Properties>
</file>